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6858000" cy="9144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0" autoAdjust="0"/>
  </p:normalViewPr>
  <p:slideViewPr>
    <p:cSldViewPr>
      <p:cViewPr varScale="1">
        <p:scale>
          <a:sx n="78" d="100"/>
          <a:sy n="78" d="100"/>
        </p:scale>
        <p:origin x="-1488" y="-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000250" y="0"/>
            <a:ext cx="4857750" cy="9144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2571750" y="4572000"/>
            <a:ext cx="9144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2525151" y="711200"/>
            <a:ext cx="3829050" cy="3824224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2515831" y="4719819"/>
            <a:ext cx="3836084" cy="1468331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4403418" y="8743928"/>
            <a:ext cx="1501848" cy="302536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D5E2E7A-0EA9-4FFD-861E-BBD41962AB70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114550" y="8743928"/>
            <a:ext cx="2195792" cy="3048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5910663" y="8741664"/>
            <a:ext cx="441252" cy="3048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82E05A9-CE1A-43BA-995B-9625541B2B7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5E2E7A-0EA9-4FFD-861E-BBD41962AB70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2E05A9-CE1A-43BA-995B-9625541B2B7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4914900" y="366608"/>
            <a:ext cx="1143000" cy="7802033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42900" y="366190"/>
            <a:ext cx="45148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3182112" y="8743928"/>
            <a:ext cx="1501848" cy="302536"/>
          </a:xfrm>
        </p:spPr>
        <p:txBody>
          <a:bodyPr/>
          <a:lstStyle>
            <a:extLst/>
          </a:lstStyle>
          <a:p>
            <a:fld id="{6D5E2E7A-0EA9-4FFD-861E-BBD41962AB70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42900" y="8741664"/>
            <a:ext cx="2743200" cy="3048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690872" y="8737600"/>
            <a:ext cx="441252" cy="3048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2E05A9-CE1A-43BA-995B-9625541B2B7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5E2E7A-0EA9-4FFD-861E-BBD41962AB70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2E05A9-CE1A-43BA-995B-9625541B2B7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0100" y="3762450"/>
            <a:ext cx="4691616" cy="1816100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00100" y="2540001"/>
            <a:ext cx="4691616" cy="991343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3543179" y="8742413"/>
            <a:ext cx="1501848" cy="302536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5E2E7A-0EA9-4FFD-861E-BBD41962AB70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301519" y="8742413"/>
            <a:ext cx="2171700" cy="3048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5050464" y="8740149"/>
            <a:ext cx="441252" cy="304800"/>
          </a:xfrm>
        </p:spPr>
        <p:txBody>
          <a:bodyPr/>
          <a:lstStyle>
            <a:extLst/>
          </a:lstStyle>
          <a:p>
            <a:fld id="{E82E05A9-CE1A-43BA-995B-9625541B2B7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31536" cy="1524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2640330" cy="6034617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134106" y="2133601"/>
            <a:ext cx="2640330" cy="6034617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5E2E7A-0EA9-4FFD-861E-BBD41962AB70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2E05A9-CE1A-43BA-995B-9625541B2B7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31536" cy="1524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7823200"/>
            <a:ext cx="2640330" cy="6096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3134106" y="7823200"/>
            <a:ext cx="2640330" cy="6096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42900" y="2282453"/>
            <a:ext cx="2640330" cy="5486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134106" y="2282453"/>
            <a:ext cx="2640330" cy="5486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5E2E7A-0EA9-4FFD-861E-BBD41962AB70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2E05A9-CE1A-43BA-995B-9625541B2B7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31536" cy="1524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5E2E7A-0EA9-4FFD-861E-BBD41962AB70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2E05A9-CE1A-43BA-995B-9625541B2B7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5E2E7A-0EA9-4FFD-861E-BBD41962AB70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2E05A9-CE1A-43BA-995B-9625541B2B7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4423410" cy="156464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42900" y="1996555"/>
            <a:ext cx="4423410" cy="803349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42900" y="2844800"/>
            <a:ext cx="5429250" cy="582900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5E2E7A-0EA9-4FFD-861E-BBD41962AB70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2E05A9-CE1A-43BA-995B-9625541B2B7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448477" y="1339558"/>
            <a:ext cx="3239645" cy="575009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447530" y="1331756"/>
            <a:ext cx="3239645" cy="575009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041824" y="1524000"/>
            <a:ext cx="2571750" cy="27432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041824" y="4378179"/>
            <a:ext cx="2571750" cy="256032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5E2E7A-0EA9-4FFD-861E-BBD41962AB70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2E05A9-CE1A-43BA-995B-9625541B2B7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497762" y="1388003"/>
            <a:ext cx="3154680" cy="560832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6115050" y="0"/>
            <a:ext cx="742950" cy="9144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29250" cy="1524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342900" y="2145888"/>
            <a:ext cx="5429250" cy="646176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3184452" y="8743928"/>
            <a:ext cx="1501848" cy="302536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D5E2E7A-0EA9-4FFD-861E-BBD41962AB70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342900" y="8743928"/>
            <a:ext cx="2743200" cy="3048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4688586" y="8741664"/>
            <a:ext cx="441252" cy="3048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82E05A9-CE1A-43BA-995B-9625541B2B7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Konferencje dla chcących wiedzieć więcej…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/>
              <a:t>Obraz Boga w bratnich religiach – podobieństwa i różnice.</a:t>
            </a:r>
          </a:p>
          <a:p>
            <a:r>
              <a:rPr lang="pl-PL" b="1" smtClean="0"/>
              <a:t>Spotkanie 1.</a:t>
            </a:r>
            <a:endParaRPr lang="pl-PL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Jedno źródło a dwie religie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800" dirty="0" smtClean="0"/>
              <a:t>Biblia – dzieło </a:t>
            </a:r>
            <a:r>
              <a:rPr lang="pl-PL" sz="2800" dirty="0" err="1" smtClean="0"/>
              <a:t>teandryczne</a:t>
            </a:r>
            <a:r>
              <a:rPr lang="pl-PL" sz="2800" dirty="0" smtClean="0"/>
              <a:t>:</a:t>
            </a:r>
          </a:p>
          <a:p>
            <a:pPr lvl="1"/>
            <a:r>
              <a:rPr lang="pl-PL" sz="2400" dirty="0" smtClean="0"/>
              <a:t>Autorzy – ponad 40</a:t>
            </a:r>
          </a:p>
          <a:p>
            <a:pPr lvl="1"/>
            <a:r>
              <a:rPr lang="pl-PL" sz="2400" dirty="0" smtClean="0"/>
              <a:t>Kontynenty – Europa, Azja, Afryka</a:t>
            </a:r>
          </a:p>
          <a:p>
            <a:pPr lvl="1"/>
            <a:r>
              <a:rPr lang="pl-PL" sz="2400" dirty="0" smtClean="0"/>
              <a:t>Języki – hebrajski, grecki, aramejski</a:t>
            </a:r>
          </a:p>
          <a:p>
            <a:pPr lvl="1"/>
            <a:r>
              <a:rPr lang="pl-PL" sz="2400" dirty="0" smtClean="0"/>
              <a:t>Czas powstania:</a:t>
            </a:r>
          </a:p>
          <a:p>
            <a:pPr lvl="2"/>
            <a:r>
              <a:rPr lang="pl-PL" sz="2400" dirty="0" smtClean="0"/>
              <a:t>Stary Testament – </a:t>
            </a:r>
            <a:r>
              <a:rPr lang="pl-PL" sz="1800" dirty="0" smtClean="0"/>
              <a:t>XIII do I w. p. n. e.</a:t>
            </a:r>
            <a:endParaRPr lang="pl-PL" sz="2400" dirty="0" smtClean="0"/>
          </a:p>
          <a:p>
            <a:pPr lvl="2"/>
            <a:r>
              <a:rPr lang="pl-PL" sz="2400" dirty="0" smtClean="0"/>
              <a:t>Nowy Testament </a:t>
            </a:r>
            <a:r>
              <a:rPr lang="pl-PL" dirty="0" smtClean="0"/>
              <a:t>(gr.) – </a:t>
            </a:r>
            <a:r>
              <a:rPr lang="pl-PL" sz="1800" dirty="0" smtClean="0"/>
              <a:t>51 r. do 96 r. n. e.</a:t>
            </a:r>
            <a:endParaRPr lang="pl-PL" sz="2400" dirty="0" smtClean="0"/>
          </a:p>
          <a:p>
            <a:pPr lvl="1"/>
            <a:r>
              <a:rPr lang="pl-PL" sz="2400" dirty="0" smtClean="0"/>
              <a:t> Budowa:</a:t>
            </a:r>
          </a:p>
          <a:p>
            <a:pPr lvl="2"/>
            <a:r>
              <a:rPr lang="pl-PL" sz="2400" dirty="0" smtClean="0"/>
              <a:t>Stary Testament (księgi historyczne, dydaktyczne, prorockie)</a:t>
            </a:r>
          </a:p>
          <a:p>
            <a:pPr lvl="2"/>
            <a:r>
              <a:rPr lang="pl-PL" sz="2400" dirty="0" smtClean="0"/>
              <a:t>Nowy Testament (ewangelie, dzieje apostolskie, listy św. Pawła, inne listy i apokalipsa św. Jana) </a:t>
            </a:r>
            <a:endParaRPr lang="pl-PL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dirty="0" smtClean="0"/>
              <a:t>Koncepcja Boga </a:t>
            </a:r>
            <a:br>
              <a:rPr lang="pl-PL" sz="4400" dirty="0" smtClean="0"/>
            </a:br>
            <a:r>
              <a:rPr lang="pl-PL" sz="4400" dirty="0" smtClean="0"/>
              <a:t>w Judaizmie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sz="4400" dirty="0" err="1" smtClean="0"/>
              <a:t>Pwt</a:t>
            </a:r>
            <a:r>
              <a:rPr lang="pl-PL" sz="4400" dirty="0" smtClean="0"/>
              <a:t> 6, 4 - Słuchaj, Izraelu, Pan jest naszym Bogiem - Panem jedynym.</a:t>
            </a:r>
          </a:p>
          <a:p>
            <a:pPr>
              <a:buNone/>
            </a:pPr>
            <a:endParaRPr lang="pl-PL" dirty="0" smtClean="0"/>
          </a:p>
          <a:p>
            <a:r>
              <a:rPr lang="pl-PL" sz="3600" b="1" dirty="0" smtClean="0"/>
              <a:t>Mojżesz Majmonides – XII w. – Artykuły wiary dotyczące Boga:</a:t>
            </a:r>
          </a:p>
          <a:p>
            <a:pPr>
              <a:buNone/>
            </a:pPr>
            <a:endParaRPr lang="pl-PL" dirty="0" smtClean="0"/>
          </a:p>
          <a:p>
            <a:pPr lvl="0"/>
            <a:r>
              <a:rPr lang="pl-PL" sz="2900" dirty="0" smtClean="0"/>
              <a:t>(1) Bóg jest stworzycielem, </a:t>
            </a:r>
            <a:endParaRPr lang="pl-PL" sz="2500" dirty="0" smtClean="0"/>
          </a:p>
          <a:p>
            <a:pPr lvl="0"/>
            <a:r>
              <a:rPr lang="pl-PL" sz="2900" dirty="0" smtClean="0"/>
              <a:t>(2) władcą całego stworzenia  </a:t>
            </a:r>
            <a:endParaRPr lang="pl-PL" sz="2500" dirty="0" smtClean="0"/>
          </a:p>
          <a:p>
            <a:pPr lvl="0"/>
            <a:r>
              <a:rPr lang="pl-PL" sz="2900" dirty="0" smtClean="0"/>
              <a:t>(3) sprawcą wszystkiego,</a:t>
            </a:r>
            <a:endParaRPr lang="pl-PL" sz="2500" dirty="0" smtClean="0"/>
          </a:p>
          <a:p>
            <a:pPr lvl="0"/>
            <a:r>
              <a:rPr lang="pl-PL" sz="2900" dirty="0" smtClean="0"/>
              <a:t>(4) Bóg jest jedyny </a:t>
            </a:r>
            <a:endParaRPr lang="pl-PL" sz="2500" dirty="0" smtClean="0"/>
          </a:p>
          <a:p>
            <a:pPr lvl="0"/>
            <a:r>
              <a:rPr lang="pl-PL" sz="2900" dirty="0" smtClean="0"/>
              <a:t> 5) nic nie jest z nim w żadnej mierze porównywalne,</a:t>
            </a:r>
            <a:endParaRPr lang="pl-PL" sz="2500" dirty="0" smtClean="0"/>
          </a:p>
          <a:p>
            <a:pPr lvl="0"/>
            <a:r>
              <a:rPr lang="pl-PL" sz="2900" dirty="0" smtClean="0"/>
              <a:t>(6) Bóg objawił się człowiekowi sam, z własnej woli </a:t>
            </a:r>
            <a:endParaRPr lang="pl-PL" sz="2500" dirty="0" smtClean="0"/>
          </a:p>
          <a:p>
            <a:pPr lvl="0"/>
            <a:r>
              <a:rPr lang="pl-PL" sz="2900" dirty="0" smtClean="0"/>
              <a:t>(7) przez Mojżesza obwieścił ludziom swoje przykazania,</a:t>
            </a:r>
            <a:endParaRPr lang="pl-PL" sz="2500" dirty="0" smtClean="0"/>
          </a:p>
          <a:p>
            <a:pPr lvl="0"/>
            <a:r>
              <a:rPr lang="pl-PL" sz="2900" dirty="0" smtClean="0"/>
              <a:t>(8) słowa Proroków są prawdą,</a:t>
            </a:r>
            <a:endParaRPr lang="pl-PL" sz="2500" dirty="0" smtClean="0"/>
          </a:p>
          <a:p>
            <a:pPr lvl="0"/>
            <a:r>
              <a:rPr lang="pl-PL" sz="2900" dirty="0" smtClean="0"/>
              <a:t>(9) Bogu wiadome są wszystkie uczynki ludzi </a:t>
            </a:r>
            <a:endParaRPr lang="pl-PL" sz="2500" dirty="0" smtClean="0"/>
          </a:p>
          <a:p>
            <a:pPr lvl="0"/>
            <a:r>
              <a:rPr lang="pl-PL" sz="2900" dirty="0" smtClean="0"/>
              <a:t>(10) okazuje on dobro tym, którzy szanują jego przykazania, </a:t>
            </a:r>
            <a:endParaRPr lang="pl-PL" sz="2500" dirty="0" smtClean="0"/>
          </a:p>
          <a:p>
            <a:pPr lvl="0"/>
            <a:r>
              <a:rPr lang="pl-PL" sz="2900" dirty="0" smtClean="0"/>
              <a:t>(11) karze tych, którzy je łamią,</a:t>
            </a:r>
            <a:endParaRPr lang="pl-PL" sz="2500" dirty="0" smtClean="0"/>
          </a:p>
          <a:p>
            <a:pPr lvl="0"/>
            <a:r>
              <a:rPr lang="pl-PL" sz="2900" dirty="0" smtClean="0"/>
              <a:t>(12) w określonym czasie nadejdzie posłany od Boga Mesjasz, a</a:t>
            </a:r>
            <a:endParaRPr lang="pl-PL" sz="2500" dirty="0" smtClean="0"/>
          </a:p>
          <a:p>
            <a:pPr lvl="0"/>
            <a:r>
              <a:rPr lang="pl-PL" sz="2900" dirty="0" smtClean="0"/>
              <a:t>(13) umarli zmartwychwstaną.</a:t>
            </a:r>
            <a:endParaRPr lang="pl-PL" sz="2500" dirty="0" smtClean="0"/>
          </a:p>
          <a:p>
            <a:pPr lvl="1"/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29250" cy="1048936"/>
          </a:xfrm>
        </p:spPr>
        <p:txBody>
          <a:bodyPr>
            <a:normAutofit/>
          </a:bodyPr>
          <a:lstStyle/>
          <a:p>
            <a:r>
              <a:rPr lang="pl-PL" sz="4000" dirty="0" smtClean="0"/>
              <a:t>Bóg i Jego majestat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Imię Boga – Jahwe (Mojżesz rozmawia z Bogiem na </a:t>
            </a:r>
            <a:r>
              <a:rPr lang="pl-PL" dirty="0" err="1" smtClean="0"/>
              <a:t>Horebie</a:t>
            </a:r>
            <a:r>
              <a:rPr lang="pl-PL" dirty="0" smtClean="0"/>
              <a:t>).</a:t>
            </a:r>
          </a:p>
          <a:p>
            <a:endParaRPr lang="pl-PL" dirty="0" smtClean="0"/>
          </a:p>
          <a:p>
            <a:r>
              <a:rPr lang="pl-PL" dirty="0" smtClean="0"/>
              <a:t>Zakaz wypowiadania imienia Boga Jedynego – Adonai </a:t>
            </a:r>
            <a:r>
              <a:rPr lang="pl-PL" dirty="0" smtClean="0"/>
              <a:t>(„Mój </a:t>
            </a:r>
            <a:r>
              <a:rPr lang="pl-PL" dirty="0" smtClean="0"/>
              <a:t>wielki </a:t>
            </a:r>
            <a:r>
              <a:rPr lang="pl-PL" dirty="0" smtClean="0"/>
              <a:t>Pan”).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Zakaz sporządzania wizerunków Boga Jedynego.</a:t>
            </a:r>
          </a:p>
          <a:p>
            <a:endParaRPr lang="pl-PL" dirty="0" smtClean="0"/>
          </a:p>
          <a:p>
            <a:r>
              <a:rPr lang="pl-PL" dirty="0" smtClean="0"/>
              <a:t>Bóg niezdogmatyzowany.</a:t>
            </a:r>
          </a:p>
          <a:p>
            <a:endParaRPr lang="pl-PL" dirty="0" smtClean="0"/>
          </a:p>
          <a:p>
            <a:r>
              <a:rPr lang="pl-PL" dirty="0" smtClean="0"/>
              <a:t>Objawia się osobowo.</a:t>
            </a:r>
          </a:p>
          <a:p>
            <a:endParaRPr lang="pl-PL" dirty="0" smtClean="0"/>
          </a:p>
          <a:p>
            <a:r>
              <a:rPr lang="pl-PL" dirty="0" smtClean="0"/>
              <a:t>N</a:t>
            </a:r>
            <a:r>
              <a:rPr lang="pl-PL" dirty="0" smtClean="0"/>
              <a:t>umerycznie </a:t>
            </a:r>
            <a:r>
              <a:rPr lang="pl-PL" dirty="0" smtClean="0"/>
              <a:t>i ontologicznie </a:t>
            </a:r>
            <a:r>
              <a:rPr lang="pl-PL" dirty="0" smtClean="0"/>
              <a:t>Jeden</a:t>
            </a:r>
            <a:r>
              <a:rPr lang="pl-PL" dirty="0" smtClean="0"/>
              <a:t>.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nowego wnosi chrześcijaństwo???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Jezus Chrystus – nikt nie zna Ojca, tylko Syn i ten komu Syn zechce objawić.</a:t>
            </a:r>
          </a:p>
          <a:p>
            <a:endParaRPr lang="pl-PL" dirty="0" smtClean="0"/>
          </a:p>
          <a:p>
            <a:r>
              <a:rPr lang="pl-PL" dirty="0" smtClean="0"/>
              <a:t>Bóg jako Trójca święta – ewenement teologiczny.</a:t>
            </a:r>
          </a:p>
          <a:p>
            <a:endParaRPr lang="pl-PL" dirty="0" smtClean="0"/>
          </a:p>
          <a:p>
            <a:r>
              <a:rPr lang="pl-PL" dirty="0" smtClean="0"/>
              <a:t>Bóg Stwórca – Bóg Ojciec (Bliski judaizmowi).</a:t>
            </a:r>
          </a:p>
          <a:p>
            <a:endParaRPr lang="pl-PL" dirty="0" smtClean="0"/>
          </a:p>
          <a:p>
            <a:r>
              <a:rPr lang="pl-PL" dirty="0" smtClean="0"/>
              <a:t>Bóg Zbawca – Syn Boży.</a:t>
            </a:r>
          </a:p>
          <a:p>
            <a:endParaRPr lang="pl-PL" dirty="0" smtClean="0"/>
          </a:p>
          <a:p>
            <a:r>
              <a:rPr lang="pl-PL" dirty="0" smtClean="0"/>
              <a:t>Bóg Pocieszyciel – Duch święty.</a:t>
            </a:r>
          </a:p>
          <a:p>
            <a:endParaRPr lang="pl-PL" dirty="0" smtClean="0"/>
          </a:p>
          <a:p>
            <a:r>
              <a:rPr lang="pl-PL" dirty="0" smtClean="0"/>
              <a:t>Bóg pełen miłosierdzia – </a:t>
            </a:r>
            <a:r>
              <a:rPr lang="pl-PL" sz="1600" dirty="0" err="1" smtClean="0"/>
              <a:t>Łk</a:t>
            </a:r>
            <a:r>
              <a:rPr lang="pl-PL" sz="1600" dirty="0" smtClean="0"/>
              <a:t> 15, 11-32.</a:t>
            </a:r>
          </a:p>
          <a:p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800" dirty="0" smtClean="0"/>
              <a:t>Podobieństwa i różnice</a:t>
            </a:r>
            <a:endParaRPr lang="pl-PL" sz="4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2400" dirty="0" smtClean="0"/>
              <a:t>Podobieństwa:</a:t>
            </a:r>
            <a:endParaRPr lang="pl-PL" dirty="0" smtClean="0"/>
          </a:p>
          <a:p>
            <a:pPr lvl="1"/>
            <a:r>
              <a:rPr lang="pl-PL" dirty="0" smtClean="0"/>
              <a:t>Jeden</a:t>
            </a:r>
          </a:p>
          <a:p>
            <a:pPr lvl="1"/>
            <a:endParaRPr lang="pl-PL" dirty="0" smtClean="0"/>
          </a:p>
          <a:p>
            <a:pPr lvl="1"/>
            <a:r>
              <a:rPr lang="pl-PL" dirty="0" smtClean="0"/>
              <a:t>Stwórca</a:t>
            </a:r>
          </a:p>
          <a:p>
            <a:pPr lvl="1"/>
            <a:endParaRPr lang="pl-PL" dirty="0" smtClean="0"/>
          </a:p>
          <a:p>
            <a:pPr lvl="1"/>
            <a:r>
              <a:rPr lang="pl-PL" sz="2000" dirty="0" smtClean="0"/>
              <a:t>Wszechpotężny</a:t>
            </a:r>
          </a:p>
          <a:p>
            <a:pPr lvl="1"/>
            <a:endParaRPr lang="pl-PL" sz="2000" dirty="0" smtClean="0"/>
          </a:p>
          <a:p>
            <a:pPr lvl="1"/>
            <a:r>
              <a:rPr lang="pl-PL" sz="2000" dirty="0" smtClean="0"/>
              <a:t>Najwyższy Byt</a:t>
            </a:r>
          </a:p>
          <a:p>
            <a:pPr lvl="1"/>
            <a:endParaRPr lang="pl-PL" sz="2000" dirty="0" smtClean="0"/>
          </a:p>
          <a:p>
            <a:pPr lvl="1"/>
            <a:r>
              <a:rPr lang="pl-PL" sz="2000" dirty="0" smtClean="0"/>
              <a:t>Oczekujący wierności</a:t>
            </a:r>
          </a:p>
          <a:p>
            <a:pPr lvl="1"/>
            <a:endParaRPr lang="pl-PL" sz="2000" dirty="0" smtClean="0"/>
          </a:p>
          <a:p>
            <a:pPr lvl="1"/>
            <a:r>
              <a:rPr lang="pl-PL" sz="2000" dirty="0" smtClean="0"/>
              <a:t>Autorytet proroków, przez których Bóg się objawia</a:t>
            </a: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Różnice:</a:t>
            </a:r>
          </a:p>
          <a:p>
            <a:pPr lvl="1"/>
            <a:r>
              <a:rPr lang="pl-PL" dirty="0" smtClean="0"/>
              <a:t>Bóg osobą</a:t>
            </a:r>
          </a:p>
          <a:p>
            <a:pPr lvl="1"/>
            <a:endParaRPr lang="pl-PL" dirty="0" smtClean="0"/>
          </a:p>
          <a:p>
            <a:pPr lvl="1"/>
            <a:r>
              <a:rPr lang="pl-PL" sz="2000" dirty="0" smtClean="0"/>
              <a:t>Pojęcie natury bóstwa</a:t>
            </a:r>
          </a:p>
          <a:p>
            <a:pPr lvl="1"/>
            <a:endParaRPr lang="pl-PL" sz="2000" dirty="0" smtClean="0"/>
          </a:p>
          <a:p>
            <a:pPr lvl="1"/>
            <a:r>
              <a:rPr lang="pl-PL" sz="2000" dirty="0" smtClean="0"/>
              <a:t>Podejście do człowieka i świata</a:t>
            </a:r>
          </a:p>
          <a:p>
            <a:pPr lvl="1"/>
            <a:endParaRPr lang="pl-PL" sz="2000" dirty="0" smtClean="0"/>
          </a:p>
          <a:p>
            <a:pPr lvl="1"/>
            <a:r>
              <a:rPr lang="pl-PL" sz="2000" dirty="0" smtClean="0"/>
              <a:t>Imię i Jego wypowiadanie</a:t>
            </a:r>
          </a:p>
          <a:p>
            <a:pPr lvl="1"/>
            <a:endParaRPr lang="pl-PL" sz="2000" dirty="0" smtClean="0"/>
          </a:p>
          <a:p>
            <a:pPr lvl="1"/>
            <a:r>
              <a:rPr lang="pl-PL" dirty="0" smtClean="0"/>
              <a:t>Koncepcja Boga – choć z jednego źródła, mimo to różny Bóg.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pl-PL" sz="3600" dirty="0" smtClean="0"/>
              <a:t>Koniec</a:t>
            </a:r>
            <a:br>
              <a:rPr lang="pl-PL" sz="3600" dirty="0" smtClean="0"/>
            </a:br>
            <a:r>
              <a:rPr lang="pl-PL" sz="3600" dirty="0" smtClean="0"/>
              <a:t>ks. </a:t>
            </a:r>
            <a:r>
              <a:rPr lang="pl-PL" sz="3600" dirty="0" err="1" smtClean="0"/>
              <a:t>adam</a:t>
            </a:r>
            <a:r>
              <a:rPr lang="pl-PL" sz="3600" dirty="0" smtClean="0"/>
              <a:t> </a:t>
            </a:r>
            <a:r>
              <a:rPr lang="pl-PL" sz="3600" dirty="0" err="1" smtClean="0"/>
              <a:t>Ołdak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Obraz człowieka w bratnich religiach.</a:t>
            </a:r>
          </a:p>
          <a:p>
            <a:r>
              <a:rPr lang="pl-PL" dirty="0" smtClean="0"/>
              <a:t>Czwartek, 1 marca, </a:t>
            </a:r>
          </a:p>
          <a:p>
            <a:r>
              <a:rPr lang="pl-PL" dirty="0" smtClean="0"/>
              <a:t>godz. 19.00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Bóg, bogowie, bóstwa – wielka ewolucja 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Politeizm - wiara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pl-PL" dirty="0" smtClean="0"/>
              <a:t>w istnienie wielu bogów, W religiach politeistycznych bogowie mają zdefiniowane osobowości i sfery, którymi się zajmują. Tak na przykład w starożytnej Grecji Posejdon był bogiem morza, a Afrodyta - boginią miłości. Politeistyczne bóstwa mogą w mitach rodzić się, zakochiwać, walczyć między sobą. Zazwyczaj nie są wszechwiedzące ani wszechmogące, choć są o wiele bardziej potężne od ludzi i nieśmiertelne. Cechą większości religii politeistycznych jest występowanie panteonów, czyli hierarchii bóstw. 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29250" cy="616888"/>
          </a:xfrm>
        </p:spPr>
        <p:txBody>
          <a:bodyPr/>
          <a:lstStyle/>
          <a:p>
            <a:pPr algn="ctr"/>
            <a:r>
              <a:rPr lang="pl-PL" dirty="0" smtClean="0"/>
              <a:t>Bogowie 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2900" y="1331640"/>
            <a:ext cx="5429250" cy="7276008"/>
          </a:xfrm>
        </p:spPr>
        <p:txBody>
          <a:bodyPr/>
          <a:lstStyle/>
          <a:p>
            <a:r>
              <a:rPr lang="pl-PL" sz="4000" dirty="0" smtClean="0"/>
              <a:t>Monolatria </a:t>
            </a:r>
            <a:r>
              <a:rPr lang="pl-PL" dirty="0" smtClean="0"/>
              <a:t> </a:t>
            </a:r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	</a:t>
            </a:r>
            <a:r>
              <a:rPr lang="pl-PL" sz="2800" dirty="0" smtClean="0"/>
              <a:t>Oddawanie czci boskiej wyłącznie jednemu bóstwu, bez zwalczania i zaprzeczania istnienia bóstw czczonych przez innych. Monolatria żydowska cechowała się przekonaniem że Jahwe jest bogiem narodowym Izraela i nieprzyjacielem innych ludów.</a:t>
            </a:r>
            <a:endParaRPr lang="pl-PL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29250" cy="904920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A może Bóg???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2900" y="1619672"/>
            <a:ext cx="5429250" cy="69879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3600" dirty="0" smtClean="0"/>
              <a:t>	Henoteizm</a:t>
            </a:r>
            <a:r>
              <a:rPr lang="pl-PL" dirty="0" smtClean="0"/>
              <a:t>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</a:t>
            </a:r>
            <a:r>
              <a:rPr lang="pl-PL" sz="2800" dirty="0" smtClean="0"/>
              <a:t>W henoteizmie uznaje się wielkość wielu bogów przy jednoczesnym wywyższeniu jednego bóstwa (najczęściej jest to stojący na czele panteonu bóg). W odróżnieniu od monoteizmu pomniejsze bóstwa mogą być uznawane za hipostazy najwyższego, ale nie stanowią z nim jedności.</a:t>
            </a:r>
            <a:endParaRPr lang="pl-PL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041824" y="395536"/>
            <a:ext cx="2571750" cy="2160240"/>
          </a:xfrm>
        </p:spPr>
        <p:txBody>
          <a:bodyPr>
            <a:normAutofit/>
          </a:bodyPr>
          <a:lstStyle/>
          <a:p>
            <a:r>
              <a:rPr lang="pl-PL" sz="3200" dirty="0" smtClean="0"/>
              <a:t>Wreszcie Jeden Bóg!!!</a:t>
            </a:r>
            <a:br>
              <a:rPr lang="pl-PL" sz="3200" dirty="0" smtClean="0"/>
            </a:br>
            <a:r>
              <a:rPr lang="pl-PL" sz="3200" dirty="0" smtClean="0"/>
              <a:t>Ale jaki????</a:t>
            </a:r>
            <a:endParaRPr lang="pl-PL" sz="32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>
          <a:xfrm>
            <a:off x="4041824" y="2771800"/>
            <a:ext cx="2571750" cy="4166699"/>
          </a:xfrm>
        </p:spPr>
        <p:txBody>
          <a:bodyPr>
            <a:normAutofit/>
          </a:bodyPr>
          <a:lstStyle/>
          <a:p>
            <a:r>
              <a:rPr lang="pl-PL" sz="3200" dirty="0" smtClean="0"/>
              <a:t>Monoteizm  - </a:t>
            </a:r>
            <a:r>
              <a:rPr lang="pl-PL" sz="2800" dirty="0" smtClean="0"/>
              <a:t>wiara w istnienie jedynego </a:t>
            </a:r>
            <a:r>
              <a:rPr lang="pl-PL" sz="2800" dirty="0" err="1" smtClean="0"/>
              <a:t>Bogawykluczająca</a:t>
            </a:r>
            <a:r>
              <a:rPr lang="pl-PL" sz="2800" dirty="0" smtClean="0"/>
              <a:t> istnienie jakichkolwiek innych istot boskich. </a:t>
            </a:r>
          </a:p>
          <a:p>
            <a:endParaRPr lang="pl-PL" sz="2000" dirty="0"/>
          </a:p>
        </p:txBody>
      </p:sp>
      <p:pic>
        <p:nvPicPr>
          <p:cNvPr id="1026" name="Picture 2" descr="http://prorocykatolik.pl/images/Bog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0631" r="10631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9600" dirty="0" smtClean="0"/>
              <a:t>Islam </a:t>
            </a:r>
            <a:endParaRPr lang="pl-PL" sz="96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Prorok Mahomet</a:t>
            </a:r>
            <a:endParaRPr lang="pl-PL" sz="36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570 – 632 (twórca islamu z rodu </a:t>
            </a:r>
            <a:r>
              <a:rPr lang="pl-PL" dirty="0" err="1" smtClean="0"/>
              <a:t>Haszymidów</a:t>
            </a:r>
            <a:r>
              <a:rPr lang="pl-PL" dirty="0" smtClean="0"/>
              <a:t> - Mekka)</a:t>
            </a:r>
          </a:p>
          <a:p>
            <a:r>
              <a:rPr lang="pl-PL" dirty="0" smtClean="0"/>
              <a:t>Rodzina pogańska – osierocony przez rodziców</a:t>
            </a:r>
          </a:p>
          <a:p>
            <a:r>
              <a:rPr lang="pl-PL" dirty="0" smtClean="0"/>
              <a:t>Przeciwnik </a:t>
            </a:r>
            <a:r>
              <a:rPr lang="pl-PL" dirty="0" err="1" smtClean="0"/>
              <a:t>Musajlima</a:t>
            </a:r>
            <a:r>
              <a:rPr lang="pl-PL" dirty="0" smtClean="0"/>
              <a:t> (bitwa pod </a:t>
            </a:r>
            <a:r>
              <a:rPr lang="pl-PL" dirty="0" err="1" smtClean="0"/>
              <a:t>Jamamą</a:t>
            </a:r>
            <a:r>
              <a:rPr lang="pl-PL" dirty="0" smtClean="0"/>
              <a:t>)</a:t>
            </a:r>
          </a:p>
          <a:p>
            <a:r>
              <a:rPr lang="pl-PL" dirty="0" smtClean="0"/>
              <a:t>mieszkaniec półwyspu Arabskiego (religie rodzime, politeistyczne, judaizm, chrześcijaństwo)</a:t>
            </a:r>
          </a:p>
          <a:p>
            <a:r>
              <a:rPr lang="pl-PL" dirty="0" err="1" smtClean="0"/>
              <a:t>Chadidża</a:t>
            </a:r>
            <a:r>
              <a:rPr lang="pl-PL" dirty="0" smtClean="0"/>
              <a:t> </a:t>
            </a:r>
          </a:p>
          <a:p>
            <a:r>
              <a:rPr lang="pl-PL" dirty="0" smtClean="0"/>
              <a:t>610 rok – 27 dzień miesiąca Ramadan – </a:t>
            </a:r>
            <a:r>
              <a:rPr lang="pl-PL" dirty="0" err="1" smtClean="0"/>
              <a:t>Dżibrila</a:t>
            </a:r>
            <a:r>
              <a:rPr lang="pl-PL" dirty="0" smtClean="0"/>
              <a:t> – Archanioł Gabriel (objawienia trwające aż do śmierci)</a:t>
            </a:r>
          </a:p>
          <a:p>
            <a:r>
              <a:rPr lang="pl-PL" dirty="0" smtClean="0"/>
              <a:t>Koran – Al </a:t>
            </a:r>
            <a:r>
              <a:rPr lang="pl-PL" dirty="0" err="1" smtClean="0"/>
              <a:t>Isra</a:t>
            </a:r>
            <a:r>
              <a:rPr lang="pl-PL" dirty="0" smtClean="0"/>
              <a:t> i Al </a:t>
            </a:r>
            <a:r>
              <a:rPr lang="pl-PL" dirty="0" err="1" smtClean="0"/>
              <a:t>Miradż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29250" cy="1048936"/>
          </a:xfrm>
        </p:spPr>
        <p:txBody>
          <a:bodyPr>
            <a:normAutofit/>
          </a:bodyPr>
          <a:lstStyle/>
          <a:p>
            <a:r>
              <a:rPr lang="pl-PL" sz="6000" dirty="0" smtClean="0"/>
              <a:t>Filary Islamu</a:t>
            </a:r>
            <a:endParaRPr lang="pl-PL" sz="6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2900" y="1619672"/>
            <a:ext cx="5429250" cy="6987976"/>
          </a:xfrm>
        </p:spPr>
        <p:txBody>
          <a:bodyPr/>
          <a:lstStyle/>
          <a:p>
            <a:r>
              <a:rPr lang="pl-PL" sz="3200" dirty="0" smtClean="0"/>
              <a:t>Wyznanie wiary </a:t>
            </a:r>
          </a:p>
          <a:p>
            <a:pPr lvl="1"/>
            <a:r>
              <a:rPr lang="pl-PL" sz="2900" i="1" dirty="0" smtClean="0"/>
              <a:t>Nie ma bóstwa prócz Jedynego Boga, a Mahomet jest Jego prorokiem.</a:t>
            </a:r>
          </a:p>
          <a:p>
            <a:pPr lvl="1">
              <a:buNone/>
            </a:pPr>
            <a:endParaRPr lang="pl-PL" sz="2900" i="1" dirty="0" smtClean="0"/>
          </a:p>
          <a:p>
            <a:r>
              <a:rPr lang="pl-PL" sz="3200" dirty="0" smtClean="0"/>
              <a:t>Modlitwa</a:t>
            </a:r>
          </a:p>
          <a:p>
            <a:pPr>
              <a:buNone/>
            </a:pPr>
            <a:endParaRPr lang="pl-PL" sz="3200" dirty="0" smtClean="0"/>
          </a:p>
          <a:p>
            <a:r>
              <a:rPr lang="pl-PL" sz="3200" dirty="0" smtClean="0"/>
              <a:t>Jałmużna</a:t>
            </a:r>
          </a:p>
          <a:p>
            <a:pPr>
              <a:buNone/>
            </a:pPr>
            <a:endParaRPr lang="pl-PL" sz="3200" dirty="0" smtClean="0"/>
          </a:p>
          <a:p>
            <a:r>
              <a:rPr lang="pl-PL" sz="3200" dirty="0" smtClean="0"/>
              <a:t>Post</a:t>
            </a:r>
          </a:p>
          <a:p>
            <a:pPr>
              <a:buNone/>
            </a:pPr>
            <a:endParaRPr lang="pl-PL" sz="3200" dirty="0" smtClean="0"/>
          </a:p>
          <a:p>
            <a:r>
              <a:rPr lang="pl-PL" sz="3200" dirty="0" smtClean="0"/>
              <a:t>Pielgrzymka do Mekki</a:t>
            </a:r>
          </a:p>
          <a:p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29250" cy="904920"/>
          </a:xfrm>
        </p:spPr>
        <p:txBody>
          <a:bodyPr>
            <a:normAutofit/>
          </a:bodyPr>
          <a:lstStyle/>
          <a:p>
            <a:r>
              <a:rPr lang="pl-PL" sz="4800" dirty="0" smtClean="0"/>
              <a:t>Jaki jest Bóg???</a:t>
            </a:r>
            <a:endParaRPr lang="pl-PL" sz="4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2900" y="1475656"/>
            <a:ext cx="5429250" cy="7131992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Posiada imię - </a:t>
            </a:r>
            <a:r>
              <a:rPr lang="pl-PL" dirty="0" err="1" smtClean="0"/>
              <a:t>Allah</a:t>
            </a:r>
            <a:r>
              <a:rPr lang="pl-PL" dirty="0" smtClean="0"/>
              <a:t> (Bóg Jedyny)</a:t>
            </a:r>
          </a:p>
          <a:p>
            <a:r>
              <a:rPr lang="pl-PL" dirty="0" smtClean="0"/>
              <a:t>Posiadający 99 imion – (</a:t>
            </a:r>
            <a:r>
              <a:rPr lang="pl-PL" dirty="0" err="1" smtClean="0"/>
              <a:t>subhy</a:t>
            </a:r>
            <a:r>
              <a:rPr lang="pl-PL" dirty="0" smtClean="0"/>
              <a:t>):</a:t>
            </a:r>
          </a:p>
          <a:p>
            <a:pPr lvl="1"/>
            <a:r>
              <a:rPr lang="pl-PL" dirty="0" smtClean="0"/>
              <a:t>Wszechmocny</a:t>
            </a:r>
          </a:p>
          <a:p>
            <a:pPr lvl="1"/>
            <a:r>
              <a:rPr lang="pl-PL" dirty="0" smtClean="0"/>
              <a:t>Stwórca</a:t>
            </a:r>
          </a:p>
          <a:p>
            <a:pPr lvl="1"/>
            <a:r>
              <a:rPr lang="pl-PL" dirty="0" smtClean="0"/>
              <a:t>Oddzielony </a:t>
            </a:r>
          </a:p>
          <a:p>
            <a:pPr lvl="1"/>
            <a:r>
              <a:rPr lang="pl-PL" dirty="0" smtClean="0"/>
              <a:t>Sprawiedliwy</a:t>
            </a:r>
          </a:p>
          <a:p>
            <a:pPr lvl="1"/>
            <a:r>
              <a:rPr lang="pl-PL" dirty="0" smtClean="0"/>
              <a:t>Zazdrosny</a:t>
            </a:r>
          </a:p>
          <a:p>
            <a:pPr lvl="1"/>
            <a:r>
              <a:rPr lang="pl-PL" dirty="0" smtClean="0"/>
              <a:t>Nieodparty</a:t>
            </a:r>
          </a:p>
          <a:p>
            <a:pPr lvl="1"/>
            <a:r>
              <a:rPr lang="pl-PL" dirty="0" smtClean="0"/>
              <a:t>Niezawodny</a:t>
            </a:r>
          </a:p>
          <a:p>
            <a:pPr lvl="1"/>
            <a:r>
              <a:rPr lang="pl-PL" dirty="0" smtClean="0"/>
              <a:t>Silny</a:t>
            </a:r>
          </a:p>
          <a:p>
            <a:pPr lvl="1"/>
            <a:r>
              <a:rPr lang="pl-PL" dirty="0" smtClean="0"/>
              <a:t>Inicjator</a:t>
            </a:r>
          </a:p>
          <a:p>
            <a:pPr lvl="1"/>
            <a:r>
              <a:rPr lang="pl-PL" dirty="0" smtClean="0"/>
              <a:t>Pojedynczy</a:t>
            </a:r>
          </a:p>
          <a:p>
            <a:pPr lvl="1"/>
            <a:r>
              <a:rPr lang="pl-PL" dirty="0" smtClean="0"/>
              <a:t>Wszechobejmujący</a:t>
            </a:r>
          </a:p>
          <a:p>
            <a:pPr lvl="1"/>
            <a:r>
              <a:rPr lang="pl-PL" dirty="0" smtClean="0"/>
              <a:t>Niepodzielny !!!</a:t>
            </a:r>
          </a:p>
          <a:p>
            <a:pPr lvl="1"/>
            <a:r>
              <a:rPr lang="pl-PL" dirty="0" smtClean="0"/>
              <a:t>Samowystarczalny</a:t>
            </a:r>
          </a:p>
          <a:p>
            <a:pPr lvl="1"/>
            <a:r>
              <a:rPr lang="pl-PL" dirty="0" smtClean="0"/>
              <a:t>Żywiciel</a:t>
            </a:r>
          </a:p>
          <a:p>
            <a:pPr lvl="1"/>
            <a:r>
              <a:rPr lang="pl-PL" dirty="0" smtClean="0"/>
              <a:t>Dziedzic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Koran o Bogu i miłosierdziu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Wielkość i majestat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pl-PL" dirty="0" smtClean="0"/>
              <a:t>Wierność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Ziemia i niebo, niezmierzone przestrzenie, cały świat, są Jego królestwem. Zarówno mu są wiadome czyny, które na jaw wydajesz, jak i te, które ukrywasz w tajemnicy; wie to co mówisz głośno i to co cicho. Nie masz Boga nad Niego. Najpiękniejsze imiona należą do Niego [Koran 20:5-7].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996952" y="2282453"/>
            <a:ext cx="2952328" cy="5486400"/>
          </a:xfrm>
        </p:spPr>
        <p:txBody>
          <a:bodyPr>
            <a:normAutofit fontScale="92500" lnSpcReduction="10000"/>
          </a:bodyPr>
          <a:lstStyle/>
          <a:p>
            <a:r>
              <a:rPr lang="pl-PL" sz="1900" dirty="0" smtClean="0"/>
              <a:t>Dla muzułmanów najcięższym </a:t>
            </a:r>
            <a:r>
              <a:rPr lang="pl-PL" sz="1900" dirty="0" err="1" smtClean="0"/>
              <a:t>grzechem,którego</a:t>
            </a:r>
            <a:r>
              <a:rPr lang="pl-PL" sz="1900" dirty="0" smtClean="0"/>
              <a:t> według islamu Bóg nigdy nie przebacza, jest </a:t>
            </a:r>
            <a:r>
              <a:rPr lang="pl-PL" sz="1900" i="1" dirty="0" err="1" smtClean="0"/>
              <a:t>szirk</a:t>
            </a:r>
            <a:r>
              <a:rPr lang="pl-PL" sz="1900" dirty="0" smtClean="0"/>
              <a:t> - oddawanie czci innym bogom oprócz niego:</a:t>
            </a:r>
          </a:p>
          <a:p>
            <a:r>
              <a:rPr lang="pl-PL" dirty="0" smtClean="0"/>
              <a:t>Pan nie przebaczy bałwochwalcom. On odpuszcza podług swej woli wszystkie inne występki, lecz bałwochwalstwo jest jedną z największych zbrodni [Koran, 4:48].</a:t>
            </a:r>
          </a:p>
          <a:p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150</TotalTime>
  <Words>596</Words>
  <Application>Microsoft Office PowerPoint</Application>
  <PresentationFormat>Pokaz na ekranie (4:3)</PresentationFormat>
  <Paragraphs>140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Bogaty</vt:lpstr>
      <vt:lpstr>Konferencje dla chcących wiedzieć więcej…</vt:lpstr>
      <vt:lpstr>Bóg, bogowie, bóstwa – wielka ewolucja .</vt:lpstr>
      <vt:lpstr>Bogowie …</vt:lpstr>
      <vt:lpstr>A może Bóg???</vt:lpstr>
      <vt:lpstr>Wreszcie Jeden Bóg!!! Ale jaki????</vt:lpstr>
      <vt:lpstr>Islam </vt:lpstr>
      <vt:lpstr>Filary Islamu</vt:lpstr>
      <vt:lpstr>Jaki jest Bóg???</vt:lpstr>
      <vt:lpstr>Koran o Bogu i miłosierdziu</vt:lpstr>
      <vt:lpstr>Jedno źródło a dwie religie</vt:lpstr>
      <vt:lpstr>Koncepcja Boga  w Judaizmie</vt:lpstr>
      <vt:lpstr>Bóg i Jego majestat</vt:lpstr>
      <vt:lpstr>Co nowego wnosi chrześcijaństwo???</vt:lpstr>
      <vt:lpstr>Podobieństwa i różnice</vt:lpstr>
      <vt:lpstr>Koniec ks. adam Ołdak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Konferencje dla chcących wiedzieć więcej…</dc:title>
  <dc:creator>Adam</dc:creator>
  <cp:lastModifiedBy>Adam</cp:lastModifiedBy>
  <cp:revision>22</cp:revision>
  <dcterms:created xsi:type="dcterms:W3CDTF">2012-02-22T22:00:44Z</dcterms:created>
  <dcterms:modified xsi:type="dcterms:W3CDTF">2012-03-26T20:14:38Z</dcterms:modified>
</cp:coreProperties>
</file>